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1" r:id="rId3"/>
    <p:sldId id="257" r:id="rId4"/>
    <p:sldId id="258" r:id="rId5"/>
    <p:sldId id="259" r:id="rId6"/>
    <p:sldId id="265" r:id="rId7"/>
    <p:sldId id="266" r:id="rId8"/>
    <p:sldId id="268" r:id="rId9"/>
    <p:sldId id="270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0E991B-D353-410D-BE49-12E942ABB0DA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39FEC-C8BE-46B5-B631-8AA3827069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851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939FEC-C8BE-46B5-B631-8AA38270699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801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939FEC-C8BE-46B5-B631-8AA38270699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801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1043;&#1086;&#1088;&#1077;&#1085;&#1080;&#1077;%20&#1082;&#1072;&#1083;&#1100;&#1094;&#1080;&#1103;%20&#1085;&#1072;%20&#1074;&#1086;&#1079;&#1076;&#1091;&#1093;&#1077;.mp4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0"/>
            <a:ext cx="92106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 flipH="1">
            <a:off x="2915816" y="3573016"/>
            <a:ext cx="58428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Кузьмина Мадина Ахатовна, 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у</a:t>
            </a:r>
            <a:r>
              <a:rPr lang="ru-RU" sz="2400" b="1" dirty="0" smtClean="0">
                <a:solidFill>
                  <a:srgbClr val="002060"/>
                </a:solidFill>
              </a:rPr>
              <a:t>читель химии МБОУ «Антоновская СОШ» Спасского муниципального района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Республики Татарстан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94921" y="1340768"/>
            <a:ext cx="67541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Важнейшие соединения</a:t>
            </a:r>
          </a:p>
          <a:p>
            <a:pPr algn="ctr"/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кальция</a:t>
            </a:r>
            <a:endParaRPr lang="ru-RU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799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0"/>
            <a:ext cx="92106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 flipH="1">
            <a:off x="827584" y="5301208"/>
            <a:ext cx="7931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Кузьмина Мадина Ахатовна,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</a:rPr>
              <a:t>у</a:t>
            </a:r>
            <a:r>
              <a:rPr lang="ru-RU" sz="2400" b="1" dirty="0" smtClean="0">
                <a:solidFill>
                  <a:srgbClr val="002060"/>
                </a:solidFill>
              </a:rPr>
              <a:t>читель химии МБОУ «Антоновская СОШ»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Спасского муниципального района Республики Татарстан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472" y="476672"/>
            <a:ext cx="6768752" cy="4574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5443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0675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42" y="234083"/>
            <a:ext cx="4179348" cy="2987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одзаголовок 4"/>
          <p:cNvSpPr txBox="1">
            <a:spLocks/>
          </p:cNvSpPr>
          <p:nvPr/>
        </p:nvSpPr>
        <p:spPr>
          <a:xfrm>
            <a:off x="396978" y="3221319"/>
            <a:ext cx="3744416" cy="3622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 smtClean="0">
                <a:solidFill>
                  <a:srgbClr val="0070C0"/>
                </a:solidFill>
              </a:rPr>
              <a:t>Московский Кремль</a:t>
            </a:r>
            <a:endParaRPr lang="ru-RU" sz="2200" b="1" dirty="0">
              <a:solidFill>
                <a:srgbClr val="0070C0"/>
              </a:solidFill>
            </a:endParaRPr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46" y="3740677"/>
            <a:ext cx="4210190" cy="2483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одзаголовок 4"/>
          <p:cNvSpPr txBox="1">
            <a:spLocks/>
          </p:cNvSpPr>
          <p:nvPr/>
        </p:nvSpPr>
        <p:spPr>
          <a:xfrm>
            <a:off x="288245" y="6224336"/>
            <a:ext cx="3961882" cy="3622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 smtClean="0">
                <a:solidFill>
                  <a:srgbClr val="0070C0"/>
                </a:solidFill>
              </a:rPr>
              <a:t>Пещера со сталактитами</a:t>
            </a:r>
            <a:endParaRPr lang="ru-RU" sz="2200" b="1" dirty="0">
              <a:solidFill>
                <a:srgbClr val="0070C0"/>
              </a:solidFill>
            </a:endParaRPr>
          </a:p>
        </p:txBody>
      </p: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170" y="3740676"/>
            <a:ext cx="4402858" cy="2350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одзаголовок 4"/>
          <p:cNvSpPr txBox="1">
            <a:spLocks/>
          </p:cNvSpPr>
          <p:nvPr/>
        </p:nvSpPr>
        <p:spPr>
          <a:xfrm>
            <a:off x="4932040" y="6224335"/>
            <a:ext cx="3961882" cy="3622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 smtClean="0">
                <a:solidFill>
                  <a:srgbClr val="0070C0"/>
                </a:solidFill>
              </a:rPr>
              <a:t>Хирург накладывает гипс</a:t>
            </a:r>
            <a:endParaRPr lang="ru-RU" sz="2200" b="1" dirty="0">
              <a:solidFill>
                <a:srgbClr val="0070C0"/>
              </a:solidFill>
            </a:endParaRPr>
          </a:p>
        </p:txBody>
      </p:sp>
      <p:sp>
        <p:nvSpPr>
          <p:cNvPr id="20" name="Подзаголовок 4"/>
          <p:cNvSpPr txBox="1">
            <a:spLocks/>
          </p:cNvSpPr>
          <p:nvPr/>
        </p:nvSpPr>
        <p:spPr>
          <a:xfrm>
            <a:off x="4877764" y="3231624"/>
            <a:ext cx="3744416" cy="3622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 smtClean="0">
                <a:solidFill>
                  <a:srgbClr val="0070C0"/>
                </a:solidFill>
              </a:rPr>
              <a:t>Барская усадьба </a:t>
            </a:r>
            <a:r>
              <a:rPr lang="en-US" sz="2200" b="1" dirty="0" smtClean="0">
                <a:solidFill>
                  <a:srgbClr val="0070C0"/>
                </a:solidFill>
              </a:rPr>
              <a:t>XIX</a:t>
            </a:r>
            <a:r>
              <a:rPr lang="ru-RU" sz="2200" b="1" dirty="0" smtClean="0">
                <a:solidFill>
                  <a:srgbClr val="0070C0"/>
                </a:solidFill>
              </a:rPr>
              <a:t> века</a:t>
            </a:r>
            <a:endParaRPr lang="ru-RU" sz="2200" b="1" dirty="0">
              <a:solidFill>
                <a:srgbClr val="0070C0"/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170" y="241437"/>
            <a:ext cx="4402858" cy="2979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860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24"/>
            <a:ext cx="9210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165" y="1614450"/>
            <a:ext cx="296227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879" y="1614450"/>
            <a:ext cx="362902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606" y="1614450"/>
            <a:ext cx="2257535" cy="2086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606" y="3933056"/>
            <a:ext cx="2257535" cy="224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743779" y="548680"/>
            <a:ext cx="21069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Кальций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7509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0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00849"/>
            <a:ext cx="2073941" cy="260663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259" y="1515896"/>
            <a:ext cx="2736903" cy="262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95"/>
          <a:stretch/>
        </p:blipFill>
        <p:spPr bwMode="auto">
          <a:xfrm>
            <a:off x="5771298" y="1515896"/>
            <a:ext cx="3219910" cy="25915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" t="1" r="2144" b="1"/>
          <a:stretch/>
        </p:blipFill>
        <p:spPr bwMode="auto">
          <a:xfrm rot="16200000">
            <a:off x="1783755" y="3174573"/>
            <a:ext cx="1635780" cy="4057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470" y="4385508"/>
            <a:ext cx="2245786" cy="16357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385509"/>
            <a:ext cx="2088449" cy="16357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1504">
            <a:off x="407629" y="3757694"/>
            <a:ext cx="8597511" cy="760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926406" y="548680"/>
            <a:ext cx="77417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Важнейшие 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соединения  </a:t>
            </a:r>
            <a:r>
              <a:rPr lang="ru-RU" sz="4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кальция</a:t>
            </a:r>
          </a:p>
        </p:txBody>
      </p:sp>
    </p:spTree>
    <p:extLst>
      <p:ext uri="{BB962C8B-B14F-4D97-AF65-F5344CB8AC3E}">
        <p14:creationId xmlns:p14="http://schemas.microsoft.com/office/powerpoint/2010/main" val="104239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63" y="0"/>
            <a:ext cx="92059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22129"/>
            <a:ext cx="6938527" cy="481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959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63" y="0"/>
            <a:ext cx="92059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4321" y="382012"/>
            <a:ext cx="8496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Группа 1. </a:t>
            </a:r>
            <a:r>
              <a:rPr lang="ru-RU" sz="2000" b="1" u="sng" dirty="0" smtClean="0">
                <a:solidFill>
                  <a:srgbClr val="002060"/>
                </a:solidFill>
              </a:rPr>
              <a:t>«Строители</a:t>
            </a:r>
            <a:r>
              <a:rPr lang="ru-RU" sz="2000" b="1" u="sng" dirty="0">
                <a:solidFill>
                  <a:srgbClr val="002060"/>
                </a:solidFill>
              </a:rPr>
              <a:t>»: </a:t>
            </a:r>
            <a:endParaRPr lang="ru-RU" sz="2000" b="1" u="sng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1) </a:t>
            </a:r>
            <a:r>
              <a:rPr lang="ru-RU" sz="2000" b="1" dirty="0">
                <a:solidFill>
                  <a:srgbClr val="002060"/>
                </a:solidFill>
              </a:rPr>
              <a:t>Вы техники безопасности на стройке. Объясните рабочим, почему нельзя трогать руками негашеную известь 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и пытаться погасить её большим количеством воды в закрытой бочке?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1569" y="3028890"/>
            <a:ext cx="779019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Группа 3</a:t>
            </a:r>
            <a:r>
              <a:rPr lang="ru-RU" sz="2000" b="1" dirty="0" smtClean="0">
                <a:solidFill>
                  <a:srgbClr val="002060"/>
                </a:solidFill>
              </a:rPr>
              <a:t>. </a:t>
            </a:r>
            <a:r>
              <a:rPr lang="ru-RU" sz="2000" b="1" u="sng" dirty="0">
                <a:solidFill>
                  <a:srgbClr val="002060"/>
                </a:solidFill>
              </a:rPr>
              <a:t>«</a:t>
            </a:r>
            <a:r>
              <a:rPr lang="ru-RU" sz="2000" b="1" u="sng" dirty="0" smtClean="0">
                <a:solidFill>
                  <a:srgbClr val="002060"/>
                </a:solidFill>
              </a:rPr>
              <a:t>Медики»:</a:t>
            </a:r>
            <a:r>
              <a:rPr lang="ru-RU" sz="2000" b="1" u="sng" dirty="0">
                <a:solidFill>
                  <a:srgbClr val="002060"/>
                </a:solidFill>
              </a:rPr>
              <a:t> </a:t>
            </a:r>
            <a:endParaRPr lang="en-US" sz="2000" b="1" u="sng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Вы </a:t>
            </a:r>
            <a:r>
              <a:rPr lang="ru-RU" sz="2000" b="1" dirty="0">
                <a:solidFill>
                  <a:srgbClr val="002060"/>
                </a:solidFill>
              </a:rPr>
              <a:t>знаете, что кальций нужен для костей. Но в аптеке продают глюконат кальция, а мел есть на дороге. Почему нельзя есть строительный мел? (Используя знания о примесях и реакции с </a:t>
            </a:r>
            <a:r>
              <a:rPr lang="ru-RU" sz="2000" b="1" dirty="0" err="1">
                <a:solidFill>
                  <a:srgbClr val="002060"/>
                </a:solidFill>
              </a:rPr>
              <a:t>HCl</a:t>
            </a:r>
            <a:r>
              <a:rPr lang="ru-RU" sz="2000" b="1" dirty="0">
                <a:solidFill>
                  <a:srgbClr val="002060"/>
                </a:solidFill>
              </a:rPr>
              <a:t> желудочного сока).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4321" y="1705451"/>
            <a:ext cx="8496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002060"/>
                </a:solidFill>
              </a:rPr>
              <a:t>Группа 2</a:t>
            </a:r>
            <a:r>
              <a:rPr lang="ru-RU" sz="2000" b="1" u="sng" dirty="0" smtClean="0">
                <a:solidFill>
                  <a:srgbClr val="002060"/>
                </a:solidFill>
              </a:rPr>
              <a:t>. «Аграрии»:</a:t>
            </a:r>
            <a:r>
              <a:rPr lang="ru-RU" sz="2000" b="1" u="sng" dirty="0">
                <a:solidFill>
                  <a:srgbClr val="002060"/>
                </a:solidFill>
              </a:rPr>
              <a:t> </a:t>
            </a:r>
            <a:r>
              <a:rPr lang="ru-RU" sz="2000" b="1" u="sng" dirty="0" smtClean="0">
                <a:solidFill>
                  <a:srgbClr val="002060"/>
                </a:solidFill>
              </a:rPr>
              <a:t>                                               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Вы агрономы. Кислотность почвы на вашем поле повышена (</a:t>
            </a:r>
            <a:r>
              <a:rPr lang="ru-RU" sz="2000" b="1" dirty="0" err="1">
                <a:solidFill>
                  <a:srgbClr val="002060"/>
                </a:solidFill>
              </a:rPr>
              <a:t>pH</a:t>
            </a:r>
            <a:r>
              <a:rPr lang="ru-RU" sz="2000" b="1" dirty="0">
                <a:solidFill>
                  <a:srgbClr val="002060"/>
                </a:solidFill>
              </a:rPr>
              <a:t> &lt; 5.5). У вас на складе есть мел (CaCO₃) и негашеная известь (CaO). Что лучше внести в почву прямо сейчас, чтобы не сжечь корни растений</a:t>
            </a:r>
            <a:r>
              <a:rPr lang="ru-RU" sz="2000" b="1" dirty="0" smtClean="0">
                <a:solidFill>
                  <a:srgbClr val="002060"/>
                </a:solidFill>
              </a:rPr>
              <a:t>?</a:t>
            </a:r>
            <a:endParaRPr lang="ru-RU" sz="2000" b="1" u="sng" dirty="0" smtClean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40925" y="120402"/>
            <a:ext cx="34002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CaO </a:t>
            </a:r>
            <a:r>
              <a:rPr lang="ru-RU" sz="2800" b="1" dirty="0">
                <a:solidFill>
                  <a:srgbClr val="FF0000"/>
                </a:solidFill>
              </a:rPr>
              <a:t>+ H₂O → Ca(OH)₂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88527" y="4665374"/>
            <a:ext cx="84526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002060"/>
                </a:solidFill>
              </a:rPr>
              <a:t>Группа </a:t>
            </a:r>
            <a:r>
              <a:rPr lang="ru-RU" sz="2000" b="1" dirty="0" smtClean="0">
                <a:solidFill>
                  <a:srgbClr val="002060"/>
                </a:solidFill>
              </a:rPr>
              <a:t>4. </a:t>
            </a:r>
            <a:r>
              <a:rPr lang="ru-RU" sz="2000" b="1" u="sng" dirty="0" smtClean="0">
                <a:solidFill>
                  <a:srgbClr val="002060"/>
                </a:solidFill>
              </a:rPr>
              <a:t>«Реставраторы»:</a:t>
            </a:r>
            <a:r>
              <a:rPr lang="ru-RU" sz="2000" b="1" u="sng" dirty="0">
                <a:solidFill>
                  <a:srgbClr val="002060"/>
                </a:solidFill>
              </a:rPr>
              <a:t> </a:t>
            </a:r>
            <a:endParaRPr lang="ru-RU" sz="2000" b="1" u="sng" dirty="0" smtClean="0">
              <a:solidFill>
                <a:srgbClr val="002060"/>
              </a:solidFill>
            </a:endParaRPr>
          </a:p>
          <a:p>
            <a:r>
              <a:rPr lang="ru-RU" sz="2000" b="1" dirty="0">
                <a:solidFill>
                  <a:srgbClr val="002060"/>
                </a:solidFill>
              </a:rPr>
              <a:t>Вы — реставраторы, работающие в Московском Кремле. К вам обратились за помощью: белокаменные стены и соборы </a:t>
            </a:r>
            <a:r>
              <a:rPr lang="ru-RU" sz="2000" b="1" dirty="0" smtClean="0">
                <a:solidFill>
                  <a:srgbClr val="002060"/>
                </a:solidFill>
              </a:rPr>
              <a:t>разрушаются. </a:t>
            </a:r>
            <a:r>
              <a:rPr lang="ru-RU" sz="2000" b="1" dirty="0">
                <a:solidFill>
                  <a:srgbClr val="002060"/>
                </a:solidFill>
              </a:rPr>
              <a:t>Используя знание химических свойств карбоната кальция, объясните причину разрушения белокаменных памятников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360818" y="1670281"/>
            <a:ext cx="11160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CaСO</a:t>
            </a:r>
            <a:r>
              <a:rPr lang="ru-RU" sz="2000" b="1" dirty="0" smtClean="0">
                <a:solidFill>
                  <a:srgbClr val="FF0000"/>
                </a:solidFill>
              </a:rPr>
              <a:t>3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19416" y="3028890"/>
            <a:ext cx="47361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CaСO</a:t>
            </a:r>
            <a:r>
              <a:rPr lang="ru-RU" sz="2000" b="1" dirty="0">
                <a:solidFill>
                  <a:srgbClr val="FF0000"/>
                </a:solidFill>
              </a:rPr>
              <a:t>3</a:t>
            </a:r>
            <a:r>
              <a:rPr lang="ru-RU" sz="2400" b="1" dirty="0">
                <a:solidFill>
                  <a:srgbClr val="FF0000"/>
                </a:solidFill>
              </a:rPr>
              <a:t> + </a:t>
            </a:r>
            <a:r>
              <a:rPr lang="en-US" sz="2800" b="1" dirty="0" err="1">
                <a:solidFill>
                  <a:srgbClr val="FF0000"/>
                </a:solidFill>
              </a:rPr>
              <a:t>HCl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= </a:t>
            </a:r>
            <a:r>
              <a:rPr lang="en-US" sz="2800" b="1" dirty="0">
                <a:solidFill>
                  <a:srgbClr val="FF0000"/>
                </a:solidFill>
              </a:rPr>
              <a:t>CaCl</a:t>
            </a:r>
            <a:r>
              <a:rPr lang="en-US" sz="2000" b="1" dirty="0">
                <a:solidFill>
                  <a:srgbClr val="FF0000"/>
                </a:solidFill>
              </a:rPr>
              <a:t>2</a:t>
            </a:r>
            <a:r>
              <a:rPr lang="en-US" sz="2400" b="1" dirty="0">
                <a:solidFill>
                  <a:srgbClr val="FF0000"/>
                </a:solidFill>
              </a:rPr>
              <a:t> + </a:t>
            </a:r>
            <a:r>
              <a:rPr lang="en-US" sz="2800" b="1" dirty="0">
                <a:solidFill>
                  <a:srgbClr val="FF0000"/>
                </a:solidFill>
              </a:rPr>
              <a:t>CO</a:t>
            </a:r>
            <a:r>
              <a:rPr lang="en-US" sz="2000" b="1" dirty="0">
                <a:solidFill>
                  <a:srgbClr val="FF0000"/>
                </a:solidFill>
              </a:rPr>
              <a:t>2</a:t>
            </a:r>
            <a:r>
              <a:rPr lang="en-US" sz="2400" b="1" dirty="0">
                <a:solidFill>
                  <a:srgbClr val="FF0000"/>
                </a:solidFill>
              </a:rPr>
              <a:t> + </a:t>
            </a:r>
            <a:r>
              <a:rPr lang="en-US" sz="2800" b="1" dirty="0">
                <a:solidFill>
                  <a:srgbClr val="FF0000"/>
                </a:solidFill>
              </a:rPr>
              <a:t>H</a:t>
            </a:r>
            <a:r>
              <a:rPr lang="en-US" sz="2000" b="1" dirty="0">
                <a:solidFill>
                  <a:srgbClr val="FF0000"/>
                </a:solidFill>
              </a:rPr>
              <a:t>2</a:t>
            </a:r>
            <a:r>
              <a:rPr lang="en-US" sz="2800" b="1" dirty="0">
                <a:solidFill>
                  <a:srgbClr val="FF0000"/>
                </a:solidFill>
              </a:rPr>
              <a:t>O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892030" y="4398496"/>
            <a:ext cx="52667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CaСO</a:t>
            </a:r>
            <a:r>
              <a:rPr lang="ru-RU" sz="2000" b="1" dirty="0">
                <a:solidFill>
                  <a:srgbClr val="FF0000"/>
                </a:solidFill>
              </a:rPr>
              <a:t>3</a:t>
            </a:r>
            <a:r>
              <a:rPr lang="ru-RU" sz="2400" b="1" dirty="0">
                <a:solidFill>
                  <a:srgbClr val="FF0000"/>
                </a:solidFill>
              </a:rPr>
              <a:t> + </a:t>
            </a:r>
            <a:r>
              <a:rPr lang="en-US" sz="2800" b="1" dirty="0" err="1">
                <a:solidFill>
                  <a:srgbClr val="FF0000"/>
                </a:solidFill>
              </a:rPr>
              <a:t>HCl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= </a:t>
            </a:r>
            <a:r>
              <a:rPr lang="en-US" sz="2800" b="1" dirty="0" smtClean="0">
                <a:solidFill>
                  <a:srgbClr val="FF0000"/>
                </a:solidFill>
              </a:rPr>
              <a:t>CaCl</a:t>
            </a:r>
            <a:r>
              <a:rPr lang="en-US" sz="2000" b="1" dirty="0" smtClean="0">
                <a:solidFill>
                  <a:srgbClr val="FF0000"/>
                </a:solidFill>
              </a:rPr>
              <a:t>2(</a:t>
            </a:r>
            <a:r>
              <a:rPr lang="ru-RU" sz="2000" b="1" dirty="0">
                <a:solidFill>
                  <a:srgbClr val="FF0000"/>
                </a:solidFill>
              </a:rPr>
              <a:t>р</a:t>
            </a:r>
            <a:r>
              <a:rPr lang="en-US" sz="2000" b="1" dirty="0" smtClean="0">
                <a:solidFill>
                  <a:srgbClr val="FF0000"/>
                </a:solidFill>
              </a:rPr>
              <a:t>)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+ </a:t>
            </a:r>
            <a:r>
              <a:rPr lang="en-US" sz="2800" b="1" dirty="0" smtClean="0">
                <a:solidFill>
                  <a:srgbClr val="FF0000"/>
                </a:solidFill>
              </a:rPr>
              <a:t>CO</a:t>
            </a:r>
            <a:r>
              <a:rPr lang="en-US" sz="2000" b="1" dirty="0" smtClean="0">
                <a:solidFill>
                  <a:srgbClr val="FF0000"/>
                </a:solidFill>
              </a:rPr>
              <a:t>2↑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+ </a:t>
            </a:r>
            <a:r>
              <a:rPr lang="en-US" sz="2800" b="1" dirty="0">
                <a:solidFill>
                  <a:srgbClr val="FF0000"/>
                </a:solidFill>
              </a:rPr>
              <a:t>H</a:t>
            </a:r>
            <a:r>
              <a:rPr lang="en-US" sz="2000" b="1" dirty="0">
                <a:solidFill>
                  <a:srgbClr val="FF0000"/>
                </a:solidFill>
              </a:rPr>
              <a:t>2</a:t>
            </a:r>
            <a:r>
              <a:rPr lang="en-US" sz="2800" b="1" dirty="0">
                <a:solidFill>
                  <a:srgbClr val="FF0000"/>
                </a:solidFill>
              </a:rPr>
              <a:t>O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4557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8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63" y="0"/>
            <a:ext cx="92059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1582341"/>
            <a:ext cx="84969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u="sng" dirty="0">
                <a:solidFill>
                  <a:srgbClr val="002060"/>
                </a:solidFill>
              </a:rPr>
              <a:t>Для всех</a:t>
            </a:r>
            <a:r>
              <a:rPr lang="ru-RU" sz="2800" b="1" dirty="0">
                <a:solidFill>
                  <a:srgbClr val="002060"/>
                </a:solidFill>
              </a:rPr>
              <a:t>: § </a:t>
            </a:r>
            <a:r>
              <a:rPr lang="ru-RU" sz="2800" b="1" dirty="0" smtClean="0">
                <a:solidFill>
                  <a:srgbClr val="002060"/>
                </a:solidFill>
              </a:rPr>
              <a:t>31, </a:t>
            </a:r>
            <a:r>
              <a:rPr lang="ru-RU" sz="2800" b="1" dirty="0">
                <a:solidFill>
                  <a:srgbClr val="002060"/>
                </a:solidFill>
              </a:rPr>
              <a:t>выучить цепочку Ca → CaO → Ca(OH)₂ → CaCO</a:t>
            </a:r>
            <a:r>
              <a:rPr lang="ru-RU" sz="2800" b="1" dirty="0" smtClean="0">
                <a:solidFill>
                  <a:srgbClr val="002060"/>
                </a:solidFill>
              </a:rPr>
              <a:t>₃, </a:t>
            </a:r>
            <a:r>
              <a:rPr lang="ru-RU" sz="2800" b="1" dirty="0">
                <a:solidFill>
                  <a:srgbClr val="002060"/>
                </a:solidFill>
              </a:rPr>
              <a:t>уравнения </a:t>
            </a:r>
            <a:r>
              <a:rPr lang="ru-RU" sz="2800" b="1" dirty="0" smtClean="0">
                <a:solidFill>
                  <a:srgbClr val="002060"/>
                </a:solidFill>
              </a:rPr>
              <a:t>реакций и тривиальные названия.</a:t>
            </a:r>
            <a:endParaRPr lang="ru-RU" sz="2800" b="1" dirty="0">
              <a:solidFill>
                <a:srgbClr val="002060"/>
              </a:solidFill>
            </a:endParaRPr>
          </a:p>
          <a:p>
            <a:pPr lvl="0"/>
            <a:r>
              <a:rPr lang="ru-RU" sz="2800" b="1" u="sng" dirty="0">
                <a:solidFill>
                  <a:srgbClr val="002060"/>
                </a:solidFill>
              </a:rPr>
              <a:t>Для тех, кто хочет попробовать силы </a:t>
            </a:r>
            <a:r>
              <a:rPr lang="ru-RU" sz="2800" b="1" u="sng" dirty="0" smtClean="0">
                <a:solidFill>
                  <a:srgbClr val="002060"/>
                </a:solidFill>
              </a:rPr>
              <a:t>в расчетах:  </a:t>
            </a:r>
            <a:r>
              <a:rPr lang="ru-RU" sz="2800" b="1" u="sng" dirty="0">
                <a:solidFill>
                  <a:srgbClr val="002060"/>
                </a:solidFill>
              </a:rPr>
              <a:t>З</a:t>
            </a:r>
            <a:r>
              <a:rPr lang="ru-RU" sz="2800" b="1" u="sng" dirty="0" smtClean="0">
                <a:solidFill>
                  <a:srgbClr val="002060"/>
                </a:solidFill>
              </a:rPr>
              <a:t>адача</a:t>
            </a:r>
            <a:r>
              <a:rPr lang="ru-RU" sz="2800" b="1" u="sng" dirty="0">
                <a:solidFill>
                  <a:srgbClr val="002060"/>
                </a:solidFill>
              </a:rPr>
              <a:t>. </a:t>
            </a:r>
            <a:r>
              <a:rPr lang="ru-RU" sz="2800" b="1" dirty="0">
                <a:solidFill>
                  <a:srgbClr val="002060"/>
                </a:solidFill>
              </a:rPr>
              <a:t>Рассчитайте массу негашеной извести (</a:t>
            </a:r>
            <a:r>
              <a:rPr lang="ru-RU" sz="2800" b="1" dirty="0" err="1">
                <a:solidFill>
                  <a:srgbClr val="002060"/>
                </a:solidFill>
              </a:rPr>
              <a:t>CaO</a:t>
            </a:r>
            <a:r>
              <a:rPr lang="ru-RU" sz="2800" b="1" dirty="0">
                <a:solidFill>
                  <a:srgbClr val="002060"/>
                </a:solidFill>
              </a:rPr>
              <a:t>), которую можно получить из 500 г известняка (</a:t>
            </a:r>
            <a:r>
              <a:rPr lang="ru-RU" sz="2800" b="1" dirty="0" err="1">
                <a:solidFill>
                  <a:srgbClr val="002060"/>
                </a:solidFill>
              </a:rPr>
              <a:t>CaCO</a:t>
            </a:r>
            <a:r>
              <a:rPr lang="ru-RU" sz="2800" b="1" dirty="0">
                <a:solidFill>
                  <a:srgbClr val="002060"/>
                </a:solidFill>
              </a:rPr>
              <a:t>₃), содержащего 10% примесей.</a:t>
            </a:r>
          </a:p>
          <a:p>
            <a:pPr lvl="0"/>
            <a:r>
              <a:rPr lang="ru-RU" sz="2800" b="1" u="sng" dirty="0">
                <a:solidFill>
                  <a:srgbClr val="002060"/>
                </a:solidFill>
              </a:rPr>
              <a:t>Для тех, кто хочет творить</a:t>
            </a:r>
            <a:r>
              <a:rPr lang="ru-RU" sz="2800" b="1" dirty="0">
                <a:solidFill>
                  <a:srgbClr val="002060"/>
                </a:solidFill>
              </a:rPr>
              <a:t>: подготовить сообщение или презентацию о карстовых пещерах и механизме образования сталактитов и сталагмитов (с химическими уравнениями).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50232" y="404664"/>
            <a:ext cx="457227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Домашнее задание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223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0675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42" y="234083"/>
            <a:ext cx="4179348" cy="2987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одзаголовок 4"/>
          <p:cNvSpPr txBox="1">
            <a:spLocks/>
          </p:cNvSpPr>
          <p:nvPr/>
        </p:nvSpPr>
        <p:spPr>
          <a:xfrm>
            <a:off x="396978" y="3221319"/>
            <a:ext cx="3744416" cy="3622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 smtClean="0">
                <a:solidFill>
                  <a:srgbClr val="0070C0"/>
                </a:solidFill>
              </a:rPr>
              <a:t>Московский Кремль</a:t>
            </a:r>
            <a:endParaRPr lang="ru-RU" sz="2200" b="1" dirty="0">
              <a:solidFill>
                <a:srgbClr val="0070C0"/>
              </a:solidFill>
            </a:endParaRPr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46" y="3740677"/>
            <a:ext cx="4210190" cy="2483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одзаголовок 4"/>
          <p:cNvSpPr txBox="1">
            <a:spLocks/>
          </p:cNvSpPr>
          <p:nvPr/>
        </p:nvSpPr>
        <p:spPr>
          <a:xfrm>
            <a:off x="288245" y="6224336"/>
            <a:ext cx="3961882" cy="3622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 smtClean="0">
                <a:solidFill>
                  <a:srgbClr val="0070C0"/>
                </a:solidFill>
              </a:rPr>
              <a:t>Пещера со сталактитами</a:t>
            </a:r>
            <a:endParaRPr lang="ru-RU" sz="2200" b="1" dirty="0">
              <a:solidFill>
                <a:srgbClr val="0070C0"/>
              </a:solidFill>
            </a:endParaRPr>
          </a:p>
        </p:txBody>
      </p: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170" y="3740676"/>
            <a:ext cx="4402858" cy="2350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одзаголовок 4"/>
          <p:cNvSpPr txBox="1">
            <a:spLocks/>
          </p:cNvSpPr>
          <p:nvPr/>
        </p:nvSpPr>
        <p:spPr>
          <a:xfrm>
            <a:off x="4932040" y="6224335"/>
            <a:ext cx="3961882" cy="3622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 smtClean="0">
                <a:solidFill>
                  <a:srgbClr val="0070C0"/>
                </a:solidFill>
              </a:rPr>
              <a:t>Хирург накладывает гипс</a:t>
            </a:r>
            <a:endParaRPr lang="ru-RU" sz="2200" b="1" dirty="0">
              <a:solidFill>
                <a:srgbClr val="0070C0"/>
              </a:solidFill>
            </a:endParaRPr>
          </a:p>
        </p:txBody>
      </p:sp>
      <p:sp>
        <p:nvSpPr>
          <p:cNvPr id="20" name="Подзаголовок 4"/>
          <p:cNvSpPr txBox="1">
            <a:spLocks/>
          </p:cNvSpPr>
          <p:nvPr/>
        </p:nvSpPr>
        <p:spPr>
          <a:xfrm>
            <a:off x="4877764" y="3231624"/>
            <a:ext cx="3744416" cy="3622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 smtClean="0">
                <a:solidFill>
                  <a:srgbClr val="0070C0"/>
                </a:solidFill>
              </a:rPr>
              <a:t>Барская усадьба </a:t>
            </a:r>
            <a:r>
              <a:rPr lang="en-US" sz="2200" b="1" dirty="0" smtClean="0">
                <a:solidFill>
                  <a:srgbClr val="0070C0"/>
                </a:solidFill>
              </a:rPr>
              <a:t>XIX</a:t>
            </a:r>
            <a:r>
              <a:rPr lang="ru-RU" sz="2200" b="1" dirty="0" smtClean="0">
                <a:solidFill>
                  <a:srgbClr val="0070C0"/>
                </a:solidFill>
              </a:rPr>
              <a:t> века</a:t>
            </a:r>
            <a:endParaRPr lang="ru-RU" sz="2200" b="1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899" y="234083"/>
            <a:ext cx="4429125" cy="2987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250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59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14191" y="1628800"/>
            <a:ext cx="525958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пасибо за активную работу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32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Урок </a:t>
            </a:r>
            <a:r>
              <a:rPr lang="ru-RU" sz="3200" b="1" dirty="0" smtClean="0">
                <a:solidFill>
                  <a:srgbClr val="002060"/>
                </a:solidFill>
              </a:rPr>
              <a:t>окончен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34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2402</TotalTime>
  <Words>160</Words>
  <Application>Microsoft Office PowerPoint</Application>
  <PresentationFormat>Экран (4:3)</PresentationFormat>
  <Paragraphs>39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школа</dc:creator>
  <cp:lastModifiedBy>школа</cp:lastModifiedBy>
  <cp:revision>46</cp:revision>
  <dcterms:created xsi:type="dcterms:W3CDTF">2026-03-05T02:53:17Z</dcterms:created>
  <dcterms:modified xsi:type="dcterms:W3CDTF">2026-03-15T18:47:00Z</dcterms:modified>
</cp:coreProperties>
</file>